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41"/>
  </p:notesMasterIdLst>
  <p:handoutMasterIdLst>
    <p:handoutMasterId r:id="rId42"/>
  </p:handoutMasterIdLst>
  <p:sldIdLst>
    <p:sldId id="256" r:id="rId3"/>
    <p:sldId id="269" r:id="rId4"/>
    <p:sldId id="301" r:id="rId5"/>
    <p:sldId id="299" r:id="rId6"/>
    <p:sldId id="295" r:id="rId7"/>
    <p:sldId id="297" r:id="rId8"/>
    <p:sldId id="294" r:id="rId9"/>
    <p:sldId id="272" r:id="rId10"/>
    <p:sldId id="292" r:id="rId11"/>
    <p:sldId id="293" r:id="rId12"/>
    <p:sldId id="288" r:id="rId13"/>
    <p:sldId id="300" r:id="rId14"/>
    <p:sldId id="286" r:id="rId15"/>
    <p:sldId id="276" r:id="rId16"/>
    <p:sldId id="278" r:id="rId17"/>
    <p:sldId id="277" r:id="rId18"/>
    <p:sldId id="287" r:id="rId19"/>
    <p:sldId id="289" r:id="rId20"/>
    <p:sldId id="291" r:id="rId21"/>
    <p:sldId id="290" r:id="rId22"/>
    <p:sldId id="298" r:id="rId23"/>
    <p:sldId id="273" r:id="rId24"/>
    <p:sldId id="257" r:id="rId25"/>
    <p:sldId id="263" r:id="rId26"/>
    <p:sldId id="259" r:id="rId27"/>
    <p:sldId id="261" r:id="rId28"/>
    <p:sldId id="266" r:id="rId29"/>
    <p:sldId id="267" r:id="rId30"/>
    <p:sldId id="268" r:id="rId31"/>
    <p:sldId id="264" r:id="rId32"/>
    <p:sldId id="265" r:id="rId33"/>
    <p:sldId id="281" r:id="rId34"/>
    <p:sldId id="280" r:id="rId35"/>
    <p:sldId id="282" r:id="rId36"/>
    <p:sldId id="283" r:id="rId37"/>
    <p:sldId id="284" r:id="rId38"/>
    <p:sldId id="302" r:id="rId39"/>
    <p:sldId id="279" r:id="rId40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1" autoAdjust="0"/>
    <p:restoredTop sz="85207" autoAdjust="0"/>
  </p:normalViewPr>
  <p:slideViewPr>
    <p:cSldViewPr snapToGrid="0">
      <p:cViewPr>
        <p:scale>
          <a:sx n="66" d="100"/>
          <a:sy n="66" d="100"/>
        </p:scale>
        <p:origin x="149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29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32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92422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812780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30526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8127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6119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109845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23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115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Prepared by: Stepan Oskin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1.1: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 of price 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year</a:t>
            </a:r>
          </a:p>
        </p:txBody>
      </p:sp>
    </p:spTree>
    <p:extLst>
      <p:ext uri="{BB962C8B-B14F-4D97-AF65-F5344CB8AC3E}">
        <p14:creationId xmlns:p14="http://schemas.microsoft.com/office/powerpoint/2010/main" val="162637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26B51-1BCC-4256-8913-4BED4970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" y="512762"/>
            <a:ext cx="98107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1B133-6E86-4B88-82F6-1B54C0F68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897807"/>
            <a:ext cx="9497694" cy="57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1.2: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 of price 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municipality</a:t>
            </a:r>
          </a:p>
        </p:txBody>
      </p:sp>
    </p:spTree>
    <p:extLst>
      <p:ext uri="{BB962C8B-B14F-4D97-AF65-F5344CB8AC3E}">
        <p14:creationId xmlns:p14="http://schemas.microsoft.com/office/powerpoint/2010/main" val="104990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B86EE-9B56-4EBD-8A63-9C93D0CF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E99A3-0AC6-4A49-B240-6D0BC3A8C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4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DEAA3-5663-43BB-BEAF-FFB00A3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1.3: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 of price 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detailed land use</a:t>
            </a:r>
          </a:p>
        </p:txBody>
      </p:sp>
    </p:spTree>
    <p:extLst>
      <p:ext uri="{BB962C8B-B14F-4D97-AF65-F5344CB8AC3E}">
        <p14:creationId xmlns:p14="http://schemas.microsoft.com/office/powerpoint/2010/main" val="152925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A4F64-085C-44D6-9C24-39932043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3" y="1097280"/>
            <a:ext cx="9139552" cy="55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CEA15-94A7-4AFA-8303-137785C2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9504"/>
            <a:ext cx="10080625" cy="54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2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Bottom cut-off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for consideration amount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D9209-1B32-4E40-8307-9283B6C7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" y="1155778"/>
            <a:ext cx="10080625" cy="54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0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150499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23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29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86C007-E542-4836-9148-370A2B52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4" y="1408182"/>
            <a:ext cx="9757405" cy="473861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1.1: Distribution of price, proposed cut-off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47799E-161D-4381-AD00-BD730BB62499}"/>
              </a:ext>
            </a:extLst>
          </p:cNvPr>
          <p:cNvCxnSpPr/>
          <p:nvPr/>
        </p:nvCxnSpPr>
        <p:spPr>
          <a:xfrm flipV="1">
            <a:off x="3360420" y="1974267"/>
            <a:ext cx="0" cy="359664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913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32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2141028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5E531E1-EB72-4340-BA2D-556E96DA3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" r="2" b="24240"/>
          <a:stretch/>
        </p:blipFill>
        <p:spPr>
          <a:xfrm>
            <a:off x="-857409" y="-642993"/>
            <a:ext cx="11795442" cy="884565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3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F94E41E-EF43-4AAB-A251-980B99565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" r="2" b="22370"/>
          <a:stretch/>
        </p:blipFill>
        <p:spPr>
          <a:xfrm>
            <a:off x="-855822" y="-443682"/>
            <a:ext cx="11792268" cy="88432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816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EF2BCB9-4AB3-447F-9F08-8AFFAA05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3" y="137160"/>
            <a:ext cx="8426441" cy="9335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1155A-70E5-4685-80BE-7F5F67A6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49511" y="3140684"/>
            <a:ext cx="6873876" cy="146118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4.2 Alpha shapes of GTHA municipalities</a:t>
            </a:r>
            <a:br>
              <a:rPr lang="en-US" sz="3200" dirty="0"/>
            </a:br>
            <a:r>
              <a:rPr lang="en-US" sz="3200" dirty="0"/>
              <a:t>produced from Teranet records by year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626431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E346C1B-0055-4FE3-AFB7-EEDF6E17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1" y="167957"/>
            <a:ext cx="8426443" cy="9260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1155A-70E5-4685-80BE-7F5F67A6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49511" y="3140684"/>
            <a:ext cx="6873876" cy="146118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4.2 Alpha shapes of GTHA municipalities</a:t>
            </a:r>
            <a:br>
              <a:rPr lang="en-US" sz="3200" dirty="0"/>
            </a:br>
            <a:r>
              <a:rPr lang="en-US" sz="3200" dirty="0"/>
              <a:t>produced from Teranet records by year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876652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E5C1-C0A5-4758-BD62-F4E838D3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count of Teranet records,</a:t>
            </a:r>
            <a:br>
              <a:rPr lang="en-US" dirty="0"/>
            </a:br>
            <a:r>
              <a:rPr lang="en-US" dirty="0"/>
              <a:t>by land use type (top 10 used)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C2340-731F-447D-AB07-8DC6F795E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671"/>
            <a:ext cx="10080625" cy="5647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5C66B1-E6C3-45EF-9AAF-45BF780D4D0C}"/>
              </a:ext>
            </a:extLst>
          </p:cNvPr>
          <p:cNvSpPr/>
          <p:nvPr/>
        </p:nvSpPr>
        <p:spPr>
          <a:xfrm>
            <a:off x="1469985" y="6643868"/>
            <a:ext cx="5521124" cy="35881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8BDD07-6BA7-4ABC-B6EE-2F560C7CB843}"/>
              </a:ext>
            </a:extLst>
          </p:cNvPr>
          <p:cNvSpPr/>
          <p:nvPr/>
        </p:nvSpPr>
        <p:spPr>
          <a:xfrm>
            <a:off x="2268638" y="6135073"/>
            <a:ext cx="3275636" cy="35881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AD19C-479E-490C-B99B-D3059F1F7ABF}"/>
              </a:ext>
            </a:extLst>
          </p:cNvPr>
          <p:cNvSpPr/>
          <p:nvPr/>
        </p:nvSpPr>
        <p:spPr>
          <a:xfrm>
            <a:off x="6111946" y="5944090"/>
            <a:ext cx="3275636" cy="35881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587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2555-5DB8-4FC3-8D3E-41F10DD2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chapters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5D95B-F39B-4439-B302-BF8EF8FED28B}"/>
              </a:ext>
            </a:extLst>
          </p:cNvPr>
          <p:cNvSpPr txBox="1"/>
          <p:nvPr/>
        </p:nvSpPr>
        <p:spPr>
          <a:xfrm>
            <a:off x="693043" y="2240280"/>
            <a:ext cx="50867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AutoNum type="arabicPeriod"/>
            </a:pPr>
            <a:r>
              <a:rPr lang="en-US" dirty="0"/>
              <a:t>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complexity and “wicked” planning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use and transportation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registration in Ontario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of working with Teranet data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sources, spatial, and temporal relationships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preparation</a:t>
            </a:r>
          </a:p>
          <a:p>
            <a:pPr marL="342900" indent="-342900">
              <a:buAutoNum type="arabicPeriod" startAt="3"/>
            </a:pPr>
            <a:r>
              <a:rPr lang="en-US" dirty="0"/>
              <a:t>Database design</a:t>
            </a:r>
          </a:p>
          <a:p>
            <a:pPr marL="342900" indent="-342900">
              <a:buAutoNum type="arabicPeriod" startAt="3"/>
            </a:pPr>
            <a:r>
              <a:rPr lang="en-US" dirty="0"/>
              <a:t>EDA</a:t>
            </a:r>
          </a:p>
          <a:p>
            <a:pPr marL="342900" indent="-342900">
              <a:buAutoNum type="arabicPeriod" startAt="3"/>
            </a:pPr>
            <a:r>
              <a:rPr lang="en-US" dirty="0"/>
              <a:t>Conclusion</a:t>
            </a:r>
          </a:p>
          <a:p>
            <a:pPr marL="342900" indent="-342900">
              <a:buAutoNum type="arabicPeriod" startAt="3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253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08A66-EC0F-4164-B5D2-587A7BBEF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4" y="1455422"/>
            <a:ext cx="9765663" cy="46488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Proposed cut-off (in 2016 dollars)</a:t>
            </a:r>
            <a:endParaRPr lang="en-C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47799E-161D-4381-AD00-BD730BB62499}"/>
              </a:ext>
            </a:extLst>
          </p:cNvPr>
          <p:cNvCxnSpPr/>
          <p:nvPr/>
        </p:nvCxnSpPr>
        <p:spPr>
          <a:xfrm flipV="1">
            <a:off x="3360420" y="1974267"/>
            <a:ext cx="0" cy="359664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5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price, unfiltered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D7833D-93B7-432E-BADD-4BCEAC5D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17329"/>
            <a:ext cx="10080625" cy="472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1A39B3-1402-4F31-822E-CB16F35A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85914"/>
            <a:ext cx="9905999" cy="47329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Distribution of price, filtered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444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245D6-7A47-402C-8687-36EA281D7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497859"/>
            <a:ext cx="9703434" cy="45639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749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Count of Teranet records, 3-year intervals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</a:t>
            </a:r>
          </a:p>
        </p:txBody>
      </p:sp>
    </p:spTree>
    <p:extLst>
      <p:ext uri="{BB962C8B-B14F-4D97-AF65-F5344CB8AC3E}">
        <p14:creationId xmlns:p14="http://schemas.microsoft.com/office/powerpoint/2010/main" val="1857186537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440</Words>
  <Application>Microsoft Office PowerPoint</Application>
  <PresentationFormat>Custom</PresentationFormat>
  <Paragraphs>174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  <vt:lpstr>PowerPoint Presentation</vt:lpstr>
      <vt:lpstr>4.1 Teranet records within 1’000m of a point</vt:lpstr>
      <vt:lpstr>4.1 Teranet records within 1’000m of a point</vt:lpstr>
      <vt:lpstr>4.2 Alpha shapes of GTHA municipalities produced from Teranet records by year</vt:lpstr>
      <vt:lpstr>4.2 Alpha shapes of GTHA municipalities produced from Teranet records by year</vt:lpstr>
      <vt:lpstr>Distribution of count of Teranet records, by land use type (top 10 used)</vt:lpstr>
      <vt:lpstr>Thesis chapters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23</cp:revision>
  <dcterms:created xsi:type="dcterms:W3CDTF">2019-09-04T17:49:26Z</dcterms:created>
  <dcterms:modified xsi:type="dcterms:W3CDTF">2019-09-11T02:16:49Z</dcterms:modified>
</cp:coreProperties>
</file>